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8802"/>
    <a:srgbClr val="00FF00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C2AAC-22B9-468A-906D-3EBD681ACFDB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9B518-CD37-498B-8D4E-B20F239F57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9B518-CD37-498B-8D4E-B20F239F573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9B518-CD37-498B-8D4E-B20F239F573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9B518-CD37-498B-8D4E-B20F239F573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9B518-CD37-498B-8D4E-B20F239F573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9B518-CD37-498B-8D4E-B20F239F573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13C6E-FDEF-4962-A515-D430DF6DB07A}" type="datetimeFigureOut">
              <a:rPr lang="en-US" smtClean="0"/>
              <a:pPr/>
              <a:t>6/6/2009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E2F22-7862-483D-AC9B-A3D714BCCD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audio1.wav"/><Relationship Id="rId7" Type="http://schemas.openxmlformats.org/officeDocument/2006/relationships/image" Target="../media/image2.jpeg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mages.google.com/imgres?imgurl=http://celebrating200years.noaa.gov/historymakers/Smagorinsky/smagorinsky220.jpg&amp;imgrefurl=http://celebrating200years.noaa.gov/historymakers/Smagorinsky/welcome.html&amp;usg=__MqB-REVQpvnT_l8aesRKYl-swmk=&amp;h=277&amp;w=220&amp;sz=22&amp;hl=en&amp;start=2&amp;tbnid=BZNSc-Ue801AsM:&amp;tbnh=114&amp;tbnw=91&amp;prev=/images?q=joseph+smagorinsky&amp;gbv=2&amp;hl=en&amp;safe=active" TargetMode="External"/><Relationship Id="rId11" Type="http://schemas.openxmlformats.org/officeDocument/2006/relationships/hyperlink" Target="http://images.google.com/imgres?imgurl=http://comps.fotosearch.com/comp/UNC/UNC201/protractor-math-figure_~u13326782.jpg&amp;imgrefurl=http://www.fotosearch.com/UNC201/u13326782/&amp;usg=__NjG1-dCQ_stfflyo1L_Kx-SdGbA=&amp;h=274&amp;w=300&amp;sz=28&amp;hl=en&amp;start=19&amp;um=1&amp;tbnid=glN2z5N56fOPFM:&amp;tbnh=106&amp;tbnw=116&amp;prev=/images?q=math+cliparts&amp;hl=en&amp;safe=active&amp;sa=N&amp;um=1" TargetMode="External"/><Relationship Id="rId5" Type="http://schemas.openxmlformats.org/officeDocument/2006/relationships/image" Target="../media/image1.jpeg"/><Relationship Id="rId10" Type="http://schemas.openxmlformats.org/officeDocument/2006/relationships/image" Target="../media/image4.jpeg"/><Relationship Id="rId4" Type="http://schemas.openxmlformats.org/officeDocument/2006/relationships/hyperlink" Target="http://images.google.com/imgres?imgurl=http://upload.wikimedia.org/wikipedia/en/6/62/Dad.png&amp;imgrefurl=http://en.wikipedia.org/wiki/Joseph_Smagorinsky&amp;usg=__P73oDG25LBCdnzsvegCImJY-Pwg=&amp;h=288&amp;w=220&amp;sz=340&amp;hl=en&amp;start=3&amp;tbnid=Xp55zE7mIZBJJM:&amp;tbnh=115&amp;tbnw=88&amp;prev=/images?q=joseph+smagorinsky&amp;gbv=2&amp;hl=en&amp;safe=active" TargetMode="External"/><Relationship Id="rId9" Type="http://schemas.openxmlformats.org/officeDocument/2006/relationships/hyperlink" Target="http://images.google.com/imgres?imgurl=https://www.jcps.k12.nc.us/Schools/cvs/teachers/terry/PublishingImages/math_clip_art_02.jpg&amp;imgrefurl=https://www.jcps.k12.nc.us/Schools/cvs/teachers/terry/Pages/default.aspx&amp;usg=__y69MNFmfatOg1BG6Q0UxjsqnxOI=&amp;h=249&amp;w=300&amp;sz=32&amp;hl=en&amp;start=2&amp;um=1&amp;tbnid=v5KSkmZkO19xOM:&amp;tbnh=96&amp;tbnw=116&amp;prev=/images?q=math+cliparts&amp;hl=en&amp;safe=active&amp;sa=N&amp;um=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Category:Turbulence_models" TargetMode="External"/><Relationship Id="rId3" Type="http://schemas.openxmlformats.org/officeDocument/2006/relationships/audio" Target="../media/audio2.wav"/><Relationship Id="rId7" Type="http://schemas.openxmlformats.org/officeDocument/2006/relationships/hyperlink" Target="file:///C:\topic\turbulence-6" TargetMode="External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file:///C:\topic\navier-stokes-equations" TargetMode="External"/><Relationship Id="rId11" Type="http://schemas.openxmlformats.org/officeDocument/2006/relationships/hyperlink" Target="http://images.google.com/imgres?imgurl=http://www.mrwizardstudios.com/tvshows/weatherbynumbers/images/drjosephsmagorinskyattheblackboard.jpg&amp;imgrefurl=http://www.mrwizardstudios.com/weatherbynumbers.htm&amp;usg=__J2BYUd-2HpCyewdLCVuzc1SowF4=&amp;h=213&amp;w=247&amp;sz=12&amp;hl=en&amp;start=3&amp;um=1&amp;tbnid=3bcd_4XWbicquM:&amp;tbnh=95&amp;tbnw=110&amp;prev=/images?q=joseph+smagorinsky%27s+work&amp;hl=en&amp;safe=active&amp;sa=N&amp;um=1" TargetMode="External"/><Relationship Id="rId5" Type="http://schemas.openxmlformats.org/officeDocument/2006/relationships/hyperlink" Target="file:///C:\topic\mathematical-model" TargetMode="External"/><Relationship Id="rId10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hyperlink" Target="file:///C:\topic\joseph-smagorinsky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elebrating200years.noaa.gov/historymakers/Smagorinsky/welcome.html" TargetMode="External"/><Relationship Id="rId3" Type="http://schemas.openxmlformats.org/officeDocument/2006/relationships/audio" Target="../media/audio4.wav"/><Relationship Id="rId7" Type="http://schemas.openxmlformats.org/officeDocument/2006/relationships/hyperlink" Target="http://en.wikipedia.org/wiki/Joseph_Smagorinsky" TargetMode="External"/><Relationship Id="rId12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m/" TargetMode="External"/><Relationship Id="rId11" Type="http://schemas.openxmlformats.org/officeDocument/2006/relationships/hyperlink" Target="http://images.google.com/imgres?imgurl=http://upload.wikimedia.org/wikipedia/en/6/62/Dad.png&amp;imgrefurl=http://en.wikipedia.org/wiki/Joseph_Smagorinsky&amp;usg=__P73oDG25LBCdnzsvegCImJY-Pwg=&amp;h=288&amp;w=220&amp;sz=340&amp;hl=en&amp;start=2&amp;um=1&amp;tbnid=Xp55zE7mIZBJJM:&amp;tbnh=115&amp;tbnw=88&amp;prev=/images?q=joseph+Smagorinsky&amp;imgtype=face&amp;as_st=y&amp;ndsp=20&amp;hl=en&amp;safe=active&amp;sa=N&amp;um=1" TargetMode="External"/><Relationship Id="rId5" Type="http://schemas.openxmlformats.org/officeDocument/2006/relationships/image" Target="../media/image14.gif"/><Relationship Id="rId10" Type="http://schemas.openxmlformats.org/officeDocument/2006/relationships/hyperlink" Target="http://libserv.aip.org/" TargetMode="External"/><Relationship Id="rId4" Type="http://schemas.openxmlformats.org/officeDocument/2006/relationships/image" Target="../media/image13.jpeg"/><Relationship Id="rId9" Type="http://schemas.openxmlformats.org/officeDocument/2006/relationships/hyperlink" Target="http://www.mrwizardstudios.com/weatherbynumber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FFFF00"/>
                </a:solidFill>
                <a:latin typeface="Ravie" pitchFamily="82" charset="0"/>
              </a:rPr>
              <a:t>Joseph </a:t>
            </a:r>
            <a:r>
              <a:rPr lang="en-US" sz="5400" b="1" dirty="0" err="1" smtClean="0">
                <a:solidFill>
                  <a:srgbClr val="FFFF00"/>
                </a:solidFill>
                <a:latin typeface="Ravie" pitchFamily="82" charset="0"/>
              </a:rPr>
              <a:t>Smagorinsky</a:t>
            </a:r>
            <a:r>
              <a:rPr lang="en-US" sz="5400" b="1" dirty="0" smtClean="0">
                <a:solidFill>
                  <a:srgbClr val="FFFF00"/>
                </a:solidFill>
                <a:latin typeface="Ravie" pitchFamily="82" charset="0"/>
              </a:rPr>
              <a:t> </a:t>
            </a:r>
            <a:endParaRPr lang="en-US" sz="5400" b="1" dirty="0">
              <a:solidFill>
                <a:srgbClr val="FFFF00"/>
              </a:solidFill>
              <a:latin typeface="Ravie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7162800" cy="17526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Matura MT Script Capitals" pitchFamily="66" charset="0"/>
              </a:rPr>
              <a:t>By: Nicole </a:t>
            </a:r>
            <a:r>
              <a:rPr lang="en-US" sz="4000" b="1" dirty="0" err="1" smtClean="0">
                <a:solidFill>
                  <a:srgbClr val="0070C0"/>
                </a:solidFill>
                <a:latin typeface="Matura MT Script Capitals" pitchFamily="66" charset="0"/>
              </a:rPr>
              <a:t>Pazmino</a:t>
            </a:r>
            <a:r>
              <a:rPr lang="en-US" sz="4000" b="1" dirty="0" smtClean="0">
                <a:solidFill>
                  <a:srgbClr val="0070C0"/>
                </a:solidFill>
                <a:latin typeface="Matura MT Script Capitals" pitchFamily="66" charset="0"/>
              </a:rPr>
              <a:t>, </a:t>
            </a:r>
            <a:r>
              <a:rPr lang="en-US" sz="4000" b="1" dirty="0" err="1" smtClean="0">
                <a:solidFill>
                  <a:srgbClr val="0070C0"/>
                </a:solidFill>
                <a:latin typeface="Matura MT Script Capitals" pitchFamily="66" charset="0"/>
              </a:rPr>
              <a:t>Kerin</a:t>
            </a:r>
            <a:r>
              <a:rPr lang="en-US" sz="4000" b="1" dirty="0" smtClean="0">
                <a:solidFill>
                  <a:srgbClr val="0070C0"/>
                </a:solidFill>
                <a:latin typeface="Matura MT Script Capitals" pitchFamily="66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Matura MT Script Capitals" pitchFamily="66" charset="0"/>
              </a:rPr>
              <a:t>Sajjad</a:t>
            </a:r>
            <a:r>
              <a:rPr lang="en-US" sz="4000" b="1" dirty="0" smtClean="0">
                <a:solidFill>
                  <a:srgbClr val="0070C0"/>
                </a:solidFill>
                <a:latin typeface="Matura MT Script Capitals" pitchFamily="66" charset="0"/>
              </a:rPr>
              <a:t> </a:t>
            </a:r>
            <a:endParaRPr lang="en-US" sz="4000" b="1" dirty="0">
              <a:solidFill>
                <a:srgbClr val="0070C0"/>
              </a:solidFill>
              <a:latin typeface="Matura MT Script Capitals" pitchFamily="66" charset="0"/>
            </a:endParaRPr>
          </a:p>
        </p:txBody>
      </p:sp>
      <p:pic>
        <p:nvPicPr>
          <p:cNvPr id="13314" name="Picture 2" descr="http://tbn1.google.com/images?q=tbn:Xp55zE7mIZBJJM:http://upload.wikimedia.org/wikipedia/en/6/62/Dad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19947">
            <a:off x="442085" y="340174"/>
            <a:ext cx="1532445" cy="20026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6" name="Picture 4" descr="http://tbn2.google.com/images?q=tbn:BZNSc-Ue801AsM:http://celebrating200years.noaa.gov/historymakers/Smagorinsky/smagorinsky220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359891">
            <a:off x="6632231" y="523737"/>
            <a:ext cx="1517259" cy="1900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8" name="Picture 6" descr="http://wpcontent.answers.com/math/8/a/0/8a011b409f414cec05dddf3532c3ba8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38400" y="5562600"/>
            <a:ext cx="4038600" cy="616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http://tbn2.google.com/images?q=tbn:v5KSkmZkO19xOM:https://www.jcps.k12.nc.us/Schools/cvs/teachers/terry/PublishingImages/math_clip_art_02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0208522">
            <a:off x="440206" y="4828812"/>
            <a:ext cx="1104900" cy="914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://tbn2.google.com/images?q=tbn:glN2z5N56fOPFM:http://comps.fotosearch.com/comp/UNC/UNC201/protractor-math-figure_~u13326782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2069399">
            <a:off x="7199156" y="4948496"/>
            <a:ext cx="1104900" cy="1009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dissolve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"/>
            <a:ext cx="9905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</a:t>
            </a:r>
          </a:p>
          <a:p>
            <a:r>
              <a:rPr lang="en-US" sz="3600" b="1" dirty="0" smtClean="0"/>
              <a:t>I</a:t>
            </a:r>
          </a:p>
          <a:p>
            <a:r>
              <a:rPr lang="en-US" sz="3600" b="1" dirty="0" smtClean="0"/>
              <a:t>O</a:t>
            </a:r>
          </a:p>
          <a:p>
            <a:r>
              <a:rPr lang="en-US" sz="3600" b="1" dirty="0" smtClean="0"/>
              <a:t>G</a:t>
            </a:r>
          </a:p>
          <a:p>
            <a:r>
              <a:rPr lang="en-US" sz="3600" b="1" dirty="0" smtClean="0"/>
              <a:t>R</a:t>
            </a:r>
          </a:p>
          <a:p>
            <a:r>
              <a:rPr lang="en-US" sz="3600" b="1" dirty="0" smtClean="0"/>
              <a:t>A</a:t>
            </a:r>
          </a:p>
          <a:p>
            <a:r>
              <a:rPr lang="en-US" sz="3600" b="1" dirty="0" smtClean="0"/>
              <a:t>P</a:t>
            </a:r>
          </a:p>
          <a:p>
            <a:r>
              <a:rPr lang="en-US" sz="3600" b="1" dirty="0" smtClean="0"/>
              <a:t>H</a:t>
            </a:r>
          </a:p>
          <a:p>
            <a:r>
              <a:rPr lang="en-US" sz="3600" b="1" dirty="0" smtClean="0"/>
              <a:t>y</a:t>
            </a:r>
            <a:endParaRPr lang="en-US" sz="36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43000" y="762000"/>
          <a:ext cx="2895600" cy="4846320"/>
        </p:xfrm>
        <a:graphic>
          <a:graphicData uri="http://schemas.openxmlformats.org/drawingml/2006/table">
            <a:tbl>
              <a:tblPr/>
              <a:tblGrid>
                <a:gridCol w="1447800"/>
                <a:gridCol w="1447800"/>
              </a:tblGrid>
              <a:tr h="812339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Born - </a:t>
                      </a:r>
                      <a:endParaRPr lang="en-US" sz="18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800" b="1" dirty="0"/>
                        <a:t>January 29, 1924(1924-01-29)</a:t>
                      </a:r>
                      <a:br>
                        <a:rPr lang="en-US" sz="1800" b="1" dirty="0"/>
                      </a:br>
                      <a:r>
                        <a:rPr lang="en-US" sz="1800" b="1" dirty="0"/>
                        <a:t>New </a:t>
                      </a:r>
                      <a:r>
                        <a:rPr lang="en-US" sz="1800" b="1" dirty="0" smtClean="0"/>
                        <a:t>York</a:t>
                      </a:r>
                      <a:r>
                        <a:rPr lang="en-US" sz="1800" b="1" baseline="0" dirty="0" smtClean="0"/>
                        <a:t> City </a:t>
                      </a:r>
                      <a:endParaRPr lang="en-US" sz="18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  <a:alpha val="56000"/>
                      </a:schemeClr>
                    </a:solidFill>
                  </a:tcPr>
                </a:tc>
              </a:tr>
              <a:tr h="1299743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Died -</a:t>
                      </a:r>
                      <a:endParaRPr lang="en-US" sz="18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endParaRPr lang="en-US" sz="1800" b="1" dirty="0" smtClean="0"/>
                    </a:p>
                    <a:p>
                      <a:pPr fontAlgn="ctr"/>
                      <a:r>
                        <a:rPr lang="en-US" sz="1800" b="1" dirty="0" smtClean="0"/>
                        <a:t>September </a:t>
                      </a:r>
                      <a:r>
                        <a:rPr lang="en-US" sz="1800" b="1" dirty="0"/>
                        <a:t>21, 2005 (aged 81)</a:t>
                      </a:r>
                      <a:br>
                        <a:rPr lang="en-US" sz="1800" b="1" dirty="0"/>
                      </a:br>
                      <a:r>
                        <a:rPr lang="en-US" sz="1800" b="1" dirty="0"/>
                        <a:t>Hillsborough, NJ, USA</a:t>
                      </a:r>
                      <a:br>
                        <a:rPr lang="en-US" sz="1800" b="1" dirty="0"/>
                      </a:br>
                      <a:endParaRPr lang="en-US" sz="18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  <a:alpha val="56000"/>
                      </a:schemeClr>
                    </a:solidFill>
                  </a:tcPr>
                </a:tc>
              </a:tr>
              <a:tr h="324936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Residence - </a:t>
                      </a:r>
                      <a:endParaRPr lang="en-US" sz="18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800" b="1" dirty="0"/>
                        <a:t>United States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  <a:alpha val="56000"/>
                      </a:schemeClr>
                    </a:solidFill>
                  </a:tcPr>
                </a:tc>
              </a:tr>
              <a:tr h="324936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Nationality - </a:t>
                      </a:r>
                      <a:endParaRPr lang="en-US" sz="18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800" b="1" dirty="0"/>
                        <a:t>American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  <a:alpha val="56000"/>
                      </a:schemeClr>
                    </a:solidFill>
                  </a:tcPr>
                </a:tc>
              </a:tr>
              <a:tr h="324936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Fields - </a:t>
                      </a:r>
                      <a:endParaRPr lang="en-US" sz="18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800" b="1" dirty="0"/>
                        <a:t>Meteorology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  <a:alpha val="56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8" name="AutoShape 4" descr="http://co117w.col117.mail.live.com/att/GetAttachment.aspx?tnail=0&amp;messageId=82cd1c48-e6ab-47e9-8a63-930752635d56&amp;Aux=44|0|8CBACAF6AFE6D80|"/>
          <p:cNvSpPr>
            <a:spLocks noChangeAspect="1" noChangeArrowheads="1"/>
          </p:cNvSpPr>
          <p:nvPr/>
        </p:nvSpPr>
        <p:spPr bwMode="auto">
          <a:xfrm>
            <a:off x="63500" y="-2193925"/>
            <a:ext cx="3695700" cy="457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http://co117w.col117.mail.live.com/att/GetAttachment.aspx?tnail=0&amp;messageId=82cd1c48-e6ab-47e9-8a63-930752635d56&amp;Aux=44|0|8CBACAF6AFE6D80|"/>
          <p:cNvSpPr>
            <a:spLocks noChangeAspect="1" noChangeArrowheads="1"/>
          </p:cNvSpPr>
          <p:nvPr/>
        </p:nvSpPr>
        <p:spPr bwMode="auto">
          <a:xfrm>
            <a:off x="63500" y="-2193925"/>
            <a:ext cx="3695700" cy="457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http://co117w.col117.mail.live.com/att/GetAttachment.aspx?tnail=0&amp;messageId=82cd1c48-e6ab-47e9-8a63-930752635d56&amp;Aux=44|0|8CBACAF6AFE6D80|"/>
          <p:cNvSpPr>
            <a:spLocks noChangeAspect="1" noChangeArrowheads="1"/>
          </p:cNvSpPr>
          <p:nvPr/>
        </p:nvSpPr>
        <p:spPr bwMode="auto">
          <a:xfrm>
            <a:off x="63500" y="-2193925"/>
            <a:ext cx="3695700" cy="457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untitled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0" y="2971800"/>
            <a:ext cx="3055620" cy="344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apdhih6qknhyyq31upq6roy8agduxqq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91000" y="533400"/>
            <a:ext cx="1543050" cy="2524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1"/>
    <p:sndAc>
      <p:stSnd>
        <p:snd r:embed="rId3" name="whoosh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936319">
            <a:off x="5092813" y="527271"/>
            <a:ext cx="4140272" cy="1606812"/>
          </a:xfrm>
          <a:prstGeom prst="rect">
            <a:avLst/>
          </a:prstGeom>
          <a:gradFill>
            <a:gsLst>
              <a:gs pos="0">
                <a:srgbClr val="A603AB">
                  <a:alpha val="0"/>
                </a:srgbClr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err="1" smtClean="0">
                <a:solidFill>
                  <a:srgbClr val="FF0000"/>
                </a:solidFill>
                <a:latin typeface="Arial Black" pitchFamily="34" charset="0"/>
              </a:rPr>
              <a:t>FuNnNnN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b="1" i="1" dirty="0" err="1" smtClean="0">
                <a:solidFill>
                  <a:srgbClr val="00B0F0"/>
                </a:solidFill>
                <a:latin typeface="Arial Black" pitchFamily="34" charset="0"/>
              </a:rPr>
              <a:t>fAcTs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  </a:t>
            </a:r>
            <a:r>
              <a:rPr lang="en-US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ABOut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b="1" i="1" dirty="0" smtClean="0">
                <a:solidFill>
                  <a:srgbClr val="7030A0"/>
                </a:solidFill>
                <a:latin typeface="Arial Black" pitchFamily="34" charset="0"/>
              </a:rPr>
              <a:t>DAADDYY….!!!</a:t>
            </a:r>
            <a:endParaRPr lang="en-US" sz="3200" b="1" i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0771126">
            <a:off x="156549" y="411307"/>
            <a:ext cx="3657599" cy="1754326"/>
          </a:xfrm>
          <a:prstGeom prst="rect">
            <a:avLst/>
          </a:prstGeom>
          <a:solidFill>
            <a:srgbClr val="FFFF00">
              <a:alpha val="19000"/>
            </a:srgbClr>
          </a:solidFill>
          <a:ln>
            <a:solidFill>
              <a:schemeClr val="accent1"/>
            </a:solidFill>
          </a:ln>
          <a:effectLst>
            <a:outerShdw blurRad="177800" dist="50800" dir="5400000" algn="ctr" rotWithShape="0">
              <a:srgbClr val="000000">
                <a:alpha val="7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FF00"/>
                </a:solidFill>
              </a:rPr>
              <a:t>Dr. Joseph </a:t>
            </a:r>
            <a:r>
              <a:rPr lang="en-US" b="1" i="1" dirty="0" err="1" smtClean="0">
                <a:solidFill>
                  <a:srgbClr val="FFFF00"/>
                </a:solidFill>
              </a:rPr>
              <a:t>Smagorinsky’s</a:t>
            </a:r>
            <a:r>
              <a:rPr lang="en-US" b="1" i="1" dirty="0" smtClean="0">
                <a:solidFill>
                  <a:srgbClr val="FFFF00"/>
                </a:solidFill>
              </a:rPr>
              <a:t> work with the Environmental Science in Washington D.C. worked using mathematical problems designed to simulate real weather patterns in the  earth’s atmosphere. </a:t>
            </a:r>
            <a:endParaRPr lang="en-US" b="1" i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528219">
            <a:off x="381000" y="3200400"/>
            <a:ext cx="2667000" cy="3046988"/>
          </a:xfrm>
          <a:prstGeom prst="rect">
            <a:avLst/>
          </a:prstGeom>
          <a:solidFill>
            <a:srgbClr val="92D050">
              <a:alpha val="25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92D050"/>
                </a:solidFill>
              </a:rPr>
              <a:t>Meteorologist Joseph </a:t>
            </a:r>
            <a:r>
              <a:rPr lang="en-US" sz="2400" b="1" i="1" dirty="0" err="1" smtClean="0">
                <a:solidFill>
                  <a:srgbClr val="92D050"/>
                </a:solidFill>
              </a:rPr>
              <a:t>Smagorinsky</a:t>
            </a:r>
            <a:r>
              <a:rPr lang="en-US" sz="2400" b="1" i="1" dirty="0" smtClean="0">
                <a:solidFill>
                  <a:srgbClr val="92D050"/>
                </a:solidFill>
              </a:rPr>
              <a:t> developed influential methods for predicting weather and climate. </a:t>
            </a:r>
            <a:endParaRPr lang="en-US" sz="2400" b="1" i="1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0949609">
            <a:off x="3276600" y="3276600"/>
            <a:ext cx="4572000" cy="1631216"/>
          </a:xfrm>
          <a:prstGeom prst="rect">
            <a:avLst/>
          </a:prstGeom>
          <a:solidFill>
            <a:srgbClr val="00B0F0">
              <a:alpha val="17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00B0F0"/>
                </a:solidFill>
                <a:latin typeface="+mj-lt"/>
              </a:rPr>
              <a:t>Joseph </a:t>
            </a:r>
            <a:r>
              <a:rPr lang="en-US" sz="2000" b="1" i="1" dirty="0" err="1" smtClean="0">
                <a:solidFill>
                  <a:srgbClr val="00B0F0"/>
                </a:solidFill>
                <a:latin typeface="+mj-lt"/>
              </a:rPr>
              <a:t>Smagorinsky</a:t>
            </a:r>
            <a:r>
              <a:rPr lang="en-US" sz="2000" b="1" i="1" dirty="0" smtClean="0">
                <a:solidFill>
                  <a:srgbClr val="00B0F0"/>
                </a:solidFill>
                <a:latin typeface="+mj-lt"/>
              </a:rPr>
              <a:t> , was a meteorologist and a pioneer in combining computers and mathematical models to make predictions of the weather and trends in the global climate. </a:t>
            </a:r>
            <a:endParaRPr lang="en-US" sz="2000" b="1" i="1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 rot="632572">
            <a:off x="5181600" y="5334000"/>
            <a:ext cx="3581400" cy="707886"/>
          </a:xfrm>
          <a:prstGeom prst="rect">
            <a:avLst/>
          </a:prstGeom>
          <a:solidFill>
            <a:srgbClr val="00FF00">
              <a:alpha val="11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FF00"/>
                </a:solidFill>
                <a:latin typeface="Arial Black" pitchFamily="34" charset="0"/>
              </a:rPr>
              <a:t>He is also </a:t>
            </a:r>
            <a:r>
              <a:rPr lang="en-US" sz="2000" b="1" dirty="0" err="1" smtClean="0">
                <a:solidFill>
                  <a:srgbClr val="00FF00"/>
                </a:solidFill>
                <a:latin typeface="Arial Black" pitchFamily="34" charset="0"/>
              </a:rPr>
              <a:t>Mrs.Thompon’s</a:t>
            </a:r>
            <a:r>
              <a:rPr lang="en-US" sz="2000" b="1" dirty="0" smtClean="0">
                <a:solidFill>
                  <a:srgbClr val="00FF00"/>
                </a:solidFill>
                <a:latin typeface="Arial Black" pitchFamily="34" charset="0"/>
              </a:rPr>
              <a:t> </a:t>
            </a:r>
            <a:r>
              <a:rPr lang="en-US" sz="2000" b="1" dirty="0" err="1" smtClean="0">
                <a:solidFill>
                  <a:srgbClr val="00FF00"/>
                </a:solidFill>
                <a:latin typeface="Arial Black" pitchFamily="34" charset="0"/>
              </a:rPr>
              <a:t>DaD</a:t>
            </a:r>
            <a:r>
              <a:rPr lang="en-US" sz="2000" b="1" dirty="0" smtClean="0">
                <a:solidFill>
                  <a:srgbClr val="00FF00"/>
                </a:solidFill>
                <a:latin typeface="Arial Black" pitchFamily="34" charset="0"/>
              </a:rPr>
              <a:t>..!!</a:t>
            </a:r>
            <a:endParaRPr lang="en-US" sz="20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circle/>
    <p:sndAc>
      <p:stSnd>
        <p:snd r:embed="rId3" name="explod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6096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 rot="323440">
            <a:off x="4799130" y="2914665"/>
            <a:ext cx="3810000" cy="3392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Tur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bulence modeling is the area of physical modeling where a simpler 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hlinkClick r:id="rId5"/>
              </a:rPr>
              <a:t>mathematical model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than the full time dependent </a:t>
            </a:r>
            <a:endParaRPr kumimoji="0" lang="en-US" sz="9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hlinkClick r:id="rId6"/>
              </a:rPr>
              <a:t>NavierStokes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hlinkClick r:id="rId6"/>
              </a:rPr>
              <a:t> Equations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is used to predict the effects of 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hlinkClick r:id="rId7"/>
              </a:rPr>
              <a:t>turbulence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. There are various mathematical models used in flow modeling to understand turbulence.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More general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hlinkClick r:id="rId8"/>
              </a:rPr>
              <a:t>turbulence models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have evolved over time, with most modern turbulence models. </a:t>
            </a:r>
            <a:endParaRPr kumimoji="0" lang="en-US" sz="9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305088" y="-523527"/>
            <a:ext cx="228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6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physical modeling where a simpler </a:t>
            </a:r>
            <a:r>
              <a:rPr lang="en-US" sz="16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hlinkClick r:id="rId5"/>
              </a:rPr>
              <a:t>mathematical model</a:t>
            </a:r>
            <a:r>
              <a:rPr lang="en-US" sz="16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than the full time dependent </a:t>
            </a:r>
            <a:endParaRPr lang="en-US" sz="9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hlinkClick r:id="rId6"/>
              </a:rPr>
              <a:t>NavierStokes</a:t>
            </a:r>
            <a:r>
              <a:rPr lang="en-US" sz="16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hlinkClick r:id="rId6"/>
              </a:rPr>
              <a:t> Equations</a:t>
            </a:r>
            <a:r>
              <a:rPr lang="en-US" sz="16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is used to predict the effects of </a:t>
            </a:r>
            <a:r>
              <a:rPr lang="en-US" sz="16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hlinkClick r:id="rId7"/>
              </a:rPr>
              <a:t>turbulence</a:t>
            </a:r>
            <a:r>
              <a:rPr lang="en-US" sz="16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. There are various mathematical models used in flow modeling to understand turbulence. 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More general </a:t>
            </a:r>
            <a:r>
              <a:rPr lang="en-US" sz="1600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hlinkClick r:id="rId8"/>
              </a:rPr>
              <a:t>tu</a:t>
            </a:r>
            <a:endParaRPr lang="en-US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81000" y="1600200"/>
            <a:ext cx="4114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hlinkClick r:id="rId9"/>
              </a:rPr>
              <a:t>Joseph </a:t>
            </a:r>
            <a:r>
              <a:rPr kumimoji="0" lang="en-US" sz="1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hlinkClick r:id="rId9"/>
              </a:rPr>
              <a:t>Smagorinsky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(1964) proposed a useful formula for the eddy viscosity in numerical models. </a:t>
            </a:r>
            <a:endParaRPr kumimoji="0" lang="en-US" sz="9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0080732">
            <a:off x="187876" y="3350001"/>
            <a:ext cx="4069112" cy="723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1"/>
            <a:ext cx="88392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ntique Olive" pitchFamily="34" charset="0"/>
                <a:ea typeface="Times New Roman" pitchFamily="18" charset="0"/>
              </a:rPr>
              <a:t>These mathematical contributions can affect today’s modern day because it can help us in scientific way for weather, or any other occurrence. 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tique Olive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32766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Algerian" pitchFamily="82" charset="0"/>
              </a:rPr>
              <a:t>ConTriBuTion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pic>
        <p:nvPicPr>
          <p:cNvPr id="3" name="Picture 2" descr="http://tbn1.google.com/images?q=tbn:3bcd_4XWbicquM:http://www.mrwizardstudios.com/tvshows/weatherbynumbers/images/drjosephsmagorinskyattheblackboard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10200" y="1143000"/>
            <a:ext cx="2763982" cy="160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slow">
    <p:plus/>
    <p:sndAc>
      <p:stSnd>
        <p:snd r:embed="rId3" name="whoosh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9600" y="381000"/>
            <a:ext cx="4191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028802"/>
                </a:solidFill>
                <a:latin typeface="Broadway" pitchFamily="82" charset="0"/>
              </a:rPr>
              <a:t>References</a:t>
            </a:r>
            <a:endParaRPr lang="en-US" sz="5400" b="1" i="1" dirty="0">
              <a:solidFill>
                <a:srgbClr val="028802"/>
              </a:solidFill>
              <a:latin typeface="Broadway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0" y="1676400"/>
            <a:ext cx="5648814" cy="3416320"/>
          </a:xfrm>
          <a:prstGeom prst="rect">
            <a:avLst/>
          </a:prstGeom>
          <a:solidFill>
            <a:srgbClr val="028802">
              <a:alpha val="25000"/>
            </a:srgbClr>
          </a:solidFill>
        </p:spPr>
        <p:txBody>
          <a:bodyPr wrap="square" rtlCol="0">
            <a:spAutoFit/>
          </a:bodyPr>
          <a:lstStyle/>
          <a:p>
            <a:pPr>
              <a:buBlip>
                <a:blip r:embed="rId5"/>
              </a:buBlip>
            </a:pP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99FF"/>
                </a:solidFill>
                <a:hlinkClick r:id="rId6"/>
              </a:rPr>
              <a:t>www.Google.com</a:t>
            </a:r>
            <a:endParaRPr lang="en-US" b="1" dirty="0" smtClean="0">
              <a:solidFill>
                <a:srgbClr val="FF99FF"/>
              </a:solidFill>
            </a:endParaRPr>
          </a:p>
          <a:p>
            <a:pPr>
              <a:buBlip>
                <a:blip r:embed="rId5"/>
              </a:buBlip>
            </a:pPr>
            <a:endParaRPr lang="en-US" b="1" dirty="0" smtClean="0">
              <a:solidFill>
                <a:srgbClr val="FF99FF"/>
              </a:solidFill>
            </a:endParaRPr>
          </a:p>
          <a:p>
            <a:pPr>
              <a:buBlip>
                <a:blip r:embed="rId5"/>
              </a:buBlip>
            </a:pPr>
            <a:r>
              <a:rPr lang="en-US" b="1" dirty="0" smtClean="0">
                <a:solidFill>
                  <a:srgbClr val="FF99FF"/>
                </a:solidFill>
                <a:hlinkClick r:id="rId7"/>
              </a:rPr>
              <a:t>http://en.wikipedia.org/wiki/Joseph_Smagorinsky</a:t>
            </a:r>
            <a:endParaRPr lang="en-US" b="1" dirty="0" smtClean="0">
              <a:solidFill>
                <a:srgbClr val="FF99FF"/>
              </a:solidFill>
            </a:endParaRPr>
          </a:p>
          <a:p>
            <a:pPr>
              <a:buBlip>
                <a:blip r:embed="rId5"/>
              </a:buBlip>
            </a:pPr>
            <a:endParaRPr lang="en-US" b="1" dirty="0" smtClean="0">
              <a:solidFill>
                <a:srgbClr val="FF99FF"/>
              </a:solidFill>
            </a:endParaRPr>
          </a:p>
          <a:p>
            <a:pPr>
              <a:buBlip>
                <a:blip r:embed="rId5"/>
              </a:buBlip>
            </a:pPr>
            <a:r>
              <a:rPr lang="en-US" b="1" dirty="0" smtClean="0">
                <a:solidFill>
                  <a:srgbClr val="FF99FF"/>
                </a:solidFill>
                <a:hlinkClick r:id="rId8"/>
              </a:rPr>
              <a:t>http://celebrating200years.noaa.gov/historymakers/Smagorinsky/welcome.html</a:t>
            </a:r>
            <a:endParaRPr lang="en-US" b="1" dirty="0" smtClean="0">
              <a:solidFill>
                <a:srgbClr val="FF99FF"/>
              </a:solidFill>
            </a:endParaRPr>
          </a:p>
          <a:p>
            <a:pPr>
              <a:buBlip>
                <a:blip r:embed="rId5"/>
              </a:buBlip>
            </a:pPr>
            <a:endParaRPr lang="en-US" b="1" dirty="0" smtClean="0">
              <a:solidFill>
                <a:srgbClr val="FF99FF"/>
              </a:solidFill>
            </a:endParaRPr>
          </a:p>
          <a:p>
            <a:pPr>
              <a:buBlip>
                <a:blip r:embed="rId5"/>
              </a:buBlip>
            </a:pPr>
            <a:r>
              <a:rPr lang="en-US" b="1" dirty="0" smtClean="0">
                <a:solidFill>
                  <a:srgbClr val="FF99FF"/>
                </a:solidFill>
                <a:hlinkClick r:id="rId9"/>
              </a:rPr>
              <a:t>http://www.mrwizardstudios.com/weatherbynumbers.htm</a:t>
            </a:r>
            <a:endParaRPr lang="en-US" b="1" dirty="0" smtClean="0">
              <a:solidFill>
                <a:srgbClr val="FF99FF"/>
              </a:solidFill>
            </a:endParaRPr>
          </a:p>
          <a:p>
            <a:pPr>
              <a:buBlip>
                <a:blip r:embed="rId5"/>
              </a:buBlip>
            </a:pPr>
            <a:endParaRPr lang="en-US" b="1" dirty="0" smtClean="0">
              <a:solidFill>
                <a:srgbClr val="FF99FF"/>
              </a:solidFill>
            </a:endParaRPr>
          </a:p>
          <a:p>
            <a:pPr>
              <a:buBlip>
                <a:blip r:embed="rId5"/>
              </a:buBlip>
            </a:pPr>
            <a:r>
              <a:rPr lang="en-US" b="1" dirty="0" smtClean="0">
                <a:solidFill>
                  <a:srgbClr val="FF99FF"/>
                </a:solidFill>
              </a:rPr>
              <a:t> </a:t>
            </a:r>
            <a:r>
              <a:rPr lang="en-US" b="1" dirty="0" smtClean="0">
                <a:solidFill>
                  <a:srgbClr val="FF99FF"/>
                </a:solidFill>
                <a:hlinkClick r:id="rId10"/>
              </a:rPr>
              <a:t>http://libserv.aip.org</a:t>
            </a:r>
            <a:endParaRPr lang="en-US" b="1" dirty="0" smtClean="0">
              <a:solidFill>
                <a:srgbClr val="FF99FF"/>
              </a:solidFill>
            </a:endParaRPr>
          </a:p>
          <a:p>
            <a:pPr>
              <a:buBlip>
                <a:blip r:embed="rId5"/>
              </a:buBlip>
            </a:pPr>
            <a:endParaRPr lang="en-US" dirty="0" smtClean="0"/>
          </a:p>
        </p:txBody>
      </p:sp>
      <p:pic>
        <p:nvPicPr>
          <p:cNvPr id="20482" name="Picture 2" descr="http://tbn1.google.com/images?q=tbn:Xp55zE7mIZBJJM:http://upload.wikimedia.org/wikipedia/en/6/62/Dad.pn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524278">
            <a:off x="6221220" y="3894266"/>
            <a:ext cx="2155139" cy="28163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mb/>
    <p:sndAc>
      <p:stSnd>
        <p:snd r:embed="rId3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159</TotalTime>
  <Words>282</Words>
  <Application>Microsoft Office PowerPoint</Application>
  <PresentationFormat>On-screen Show (4:3)</PresentationFormat>
  <Paragraphs>50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Joseph Smagorinsky </vt:lpstr>
      <vt:lpstr>Slide 2</vt:lpstr>
      <vt:lpstr>Slide 3</vt:lpstr>
      <vt:lpstr>Slide 4</vt:lpstr>
      <vt:lpstr>Slide 5</vt:lpstr>
    </vt:vector>
  </TitlesOfParts>
  <Company>North Plainfield BOE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Joseph Smagorinsky </dc:title>
  <dc:creator>Gateway_User</dc:creator>
  <cp:lastModifiedBy>Peter Smagorinsky</cp:lastModifiedBy>
  <cp:revision>18</cp:revision>
  <dcterms:created xsi:type="dcterms:W3CDTF">2009-05-26T15:56:56Z</dcterms:created>
  <dcterms:modified xsi:type="dcterms:W3CDTF">2009-06-06T22:11:00Z</dcterms:modified>
</cp:coreProperties>
</file>